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8" r:id="rId1"/>
  </p:sldMasterIdLst>
  <p:sldIdLst>
    <p:sldId id="257" r:id="rId2"/>
    <p:sldId id="259" r:id="rId3"/>
    <p:sldId id="272" r:id="rId4"/>
    <p:sldId id="273" r:id="rId5"/>
    <p:sldId id="274" r:id="rId6"/>
    <p:sldId id="271" r:id="rId7"/>
    <p:sldId id="284" r:id="rId8"/>
    <p:sldId id="270" r:id="rId9"/>
    <p:sldId id="285" r:id="rId10"/>
    <p:sldId id="269" r:id="rId11"/>
    <p:sldId id="279" r:id="rId12"/>
    <p:sldId id="277" r:id="rId13"/>
    <p:sldId id="288" r:id="rId14"/>
    <p:sldId id="28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485"/>
    <a:srgbClr val="FAC760"/>
    <a:srgbClr val="FAC55C"/>
    <a:srgbClr val="FAC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66791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7135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2769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06501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105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59530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7637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10479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9940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84411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72017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230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3339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7230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70907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0973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390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DEA2CF1-0EB2-4673-802D-3371233E4A77}" type="datetime2">
              <a:rPr lang="en-US" smtClean="0"/>
              <a:t>Tuesday, May 20,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4716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hyperlink" Target="mailto:info@veerkrachtkindertherapie.com" TargetMode="External"/><Relationship Id="rId4" Type="http://schemas.openxmlformats.org/officeDocument/2006/relationships/image" Target="../media/image3.png"/><Relationship Id="rId9" Type="http://schemas.openxmlformats.org/officeDocument/2006/relationships/hyperlink" Target="mailto:annelies@kinderpraktijkuhuru.n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9B814A4D-35BB-1E7C-46CE-EDE327C58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111" y="1447800"/>
            <a:ext cx="4802187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HET VURIGE KIND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C3E5936-C844-1996-AFAE-35DFE60B57B4}"/>
              </a:ext>
            </a:extLst>
          </p:cNvPr>
          <p:cNvSpPr txBox="1"/>
          <p:nvPr/>
        </p:nvSpPr>
        <p:spPr>
          <a:xfrm>
            <a:off x="6742111" y="4777379"/>
            <a:ext cx="4802187" cy="14710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nl-NL" sz="2000" b="1" cap="all" noProof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 sleutel tot </a:t>
            </a:r>
            <a:r>
              <a:rPr lang="nl-NL" sz="2000" b="1" cap="all" noProof="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rusT</a:t>
            </a:r>
            <a:endParaRPr lang="nl-NL" sz="2000" b="1" cap="all" noProof="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Afbeelding 15" descr="Afbeelding met Menselijk gezicht, persoon, Schreeuw, kleding&#10;&#10;Door AI gegenereerde inhoud is mogelijk onjuist.">
            <a:extLst>
              <a:ext uri="{FF2B5EF4-FFF2-40B4-BE49-F238E27FC236}">
                <a16:creationId xmlns:a16="http://schemas.microsoft.com/office/drawing/2014/main" id="{6954C656-4931-2881-ADFD-24411E71B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" r="3" b="14734"/>
          <a:stretch/>
        </p:blipFill>
        <p:spPr>
          <a:xfrm>
            <a:off x="-1" y="-1"/>
            <a:ext cx="6087038" cy="3429001"/>
          </a:xfrm>
          <a:prstGeom prst="rect">
            <a:avLst/>
          </a:prstGeom>
        </p:spPr>
      </p:pic>
      <p:pic>
        <p:nvPicPr>
          <p:cNvPr id="4" name="Afbeelding 3" descr="Afbeelding met wolk, hemel, buitenshuis, natuur&#10;&#10;Door AI gegenereerde inhoud is mogelijk onjuist.">
            <a:extLst>
              <a:ext uri="{FF2B5EF4-FFF2-40B4-BE49-F238E27FC236}">
                <a16:creationId xmlns:a16="http://schemas.microsoft.com/office/drawing/2014/main" id="{CAFB8D00-11CC-AD2B-9360-03FA30A1B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1" b="2"/>
          <a:stretch/>
        </p:blipFill>
        <p:spPr>
          <a:xfrm>
            <a:off x="7372" y="3428999"/>
            <a:ext cx="6087038" cy="3428539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F113AD0-E7AC-2508-B1FD-FDDAE36C9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650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toplicht.jpg">
            <a:extLst>
              <a:ext uri="{FF2B5EF4-FFF2-40B4-BE49-F238E27FC236}">
                <a16:creationId xmlns:a16="http://schemas.microsoft.com/office/drawing/2014/main" id="{11E1C9E7-0681-EC0A-03AB-08D09D575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40" y="1866783"/>
            <a:ext cx="3640624" cy="4759357"/>
          </a:xfrm>
          <a:prstGeom prst="rect">
            <a:avLst/>
          </a:prstGeom>
        </p:spPr>
      </p:pic>
      <p:sp>
        <p:nvSpPr>
          <p:cNvPr id="5" name="Wolkvormige toelichting 12">
            <a:extLst>
              <a:ext uri="{FF2B5EF4-FFF2-40B4-BE49-F238E27FC236}">
                <a16:creationId xmlns:a16="http://schemas.microsoft.com/office/drawing/2014/main" id="{E31C569A-5258-DE24-3AA1-166BB8186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06" y="1454869"/>
            <a:ext cx="2683487" cy="1121540"/>
          </a:xfrm>
          <a:prstGeom prst="cloudCallout">
            <a:avLst>
              <a:gd name="adj1" fmla="val 73751"/>
              <a:gd name="adj2" fmla="val 582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nl-NL" sz="2000" dirty="0"/>
              <a:t>Stress </a:t>
            </a:r>
          </a:p>
        </p:txBody>
      </p:sp>
      <p:sp>
        <p:nvSpPr>
          <p:cNvPr id="6" name="Wolkvormige toelichting 11">
            <a:extLst>
              <a:ext uri="{FF2B5EF4-FFF2-40B4-BE49-F238E27FC236}">
                <a16:creationId xmlns:a16="http://schemas.microsoft.com/office/drawing/2014/main" id="{40AF1105-6DB9-6811-5D4A-4A668B3F45E9}"/>
              </a:ext>
            </a:extLst>
          </p:cNvPr>
          <p:cNvSpPr/>
          <p:nvPr/>
        </p:nvSpPr>
        <p:spPr>
          <a:xfrm>
            <a:off x="515538" y="3080591"/>
            <a:ext cx="3092221" cy="1228001"/>
          </a:xfrm>
          <a:prstGeom prst="cloudCallout">
            <a:avLst>
              <a:gd name="adj1" fmla="val 64311"/>
              <a:gd name="adj2" fmla="val 50946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Gespannen </a:t>
            </a:r>
          </a:p>
        </p:txBody>
      </p:sp>
      <p:sp>
        <p:nvSpPr>
          <p:cNvPr id="7" name="Wolkvormige toelichting 9">
            <a:extLst>
              <a:ext uri="{FF2B5EF4-FFF2-40B4-BE49-F238E27FC236}">
                <a16:creationId xmlns:a16="http://schemas.microsoft.com/office/drawing/2014/main" id="{0354F4A1-236E-30F6-3A2F-39405CCA424B}"/>
              </a:ext>
            </a:extLst>
          </p:cNvPr>
          <p:cNvSpPr/>
          <p:nvPr/>
        </p:nvSpPr>
        <p:spPr>
          <a:xfrm>
            <a:off x="515538" y="4812774"/>
            <a:ext cx="2932020" cy="1228002"/>
          </a:xfrm>
          <a:prstGeom prst="cloudCallout">
            <a:avLst>
              <a:gd name="adj1" fmla="val 80409"/>
              <a:gd name="adj2" fmla="val 38108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Ontspannen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41D48D3-62CD-EAAF-1CAA-77C045750FD5}"/>
              </a:ext>
            </a:extLst>
          </p:cNvPr>
          <p:cNvSpPr txBox="1"/>
          <p:nvPr/>
        </p:nvSpPr>
        <p:spPr>
          <a:xfrm>
            <a:off x="822517" y="342264"/>
            <a:ext cx="9792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/>
              <a:t>Mate van (ont)spanning herkennen</a:t>
            </a:r>
          </a:p>
          <a:p>
            <a:pPr algn="ctr"/>
            <a:r>
              <a:rPr lang="nl-NL" sz="2000" dirty="0"/>
              <a:t>lichaamsbewustzijn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AED0807-0546-1C06-1849-B3E3D0D94BC0}"/>
              </a:ext>
            </a:extLst>
          </p:cNvPr>
          <p:cNvSpPr txBox="1"/>
          <p:nvPr/>
        </p:nvSpPr>
        <p:spPr>
          <a:xfrm>
            <a:off x="8165804" y="1862109"/>
            <a:ext cx="3721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/>
              <a:t>Wat helpt mij? </a:t>
            </a:r>
          </a:p>
          <a:p>
            <a:pPr algn="ctr"/>
            <a:r>
              <a:rPr lang="nl-NL" sz="2800" dirty="0"/>
              <a:t>Wat heb ik nodig?</a:t>
            </a:r>
          </a:p>
        </p:txBody>
      </p:sp>
      <p:pic>
        <p:nvPicPr>
          <p:cNvPr id="1026" name="Picture 2" descr="Neocortex">
            <a:extLst>
              <a:ext uri="{FF2B5EF4-FFF2-40B4-BE49-F238E27FC236}">
                <a16:creationId xmlns:a16="http://schemas.microsoft.com/office/drawing/2014/main" id="{8335E97C-4BF7-E580-24C8-87CB9356B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511" y="4666386"/>
            <a:ext cx="3389846" cy="195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1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kleding, schoeisel, tekenfilm, beeldje&#10;&#10;Door AI gegenereerde inhoud is mogelijk onjuist.">
            <a:extLst>
              <a:ext uri="{FF2B5EF4-FFF2-40B4-BE49-F238E27FC236}">
                <a16:creationId xmlns:a16="http://schemas.microsoft.com/office/drawing/2014/main" id="{E249B2AF-91CC-D7D5-C623-41D407F90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6" r="2" b="2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F6C762-278E-41FD-6DB1-D5DE25D89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9233" y="874644"/>
            <a:ext cx="5533207" cy="22114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FFC000"/>
                </a:solidFill>
              </a:rPr>
              <a:t>DE</a:t>
            </a:r>
            <a:br>
              <a:rPr lang="en-US" sz="5400" b="1" dirty="0">
                <a:solidFill>
                  <a:srgbClr val="FFC000"/>
                </a:solidFill>
              </a:rPr>
            </a:br>
            <a:r>
              <a:rPr lang="en-US" sz="5400" b="1" dirty="0">
                <a:solidFill>
                  <a:srgbClr val="FFC000"/>
                </a:solidFill>
              </a:rPr>
              <a:t>INNERLIJKE FAMILIE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91B2AEB-9C03-4291-82DB-27D351F31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7" name="Afbeelding 6" descr="Afbeelding met tekst, clipart, tekenfilm, symbool&#10;&#10;Door AI gegenereerde inhoud is mogelijk onjuist.">
            <a:extLst>
              <a:ext uri="{FF2B5EF4-FFF2-40B4-BE49-F238E27FC236}">
                <a16:creationId xmlns:a16="http://schemas.microsoft.com/office/drawing/2014/main" id="{9213AAE3-6DB2-B113-81E8-9038C92448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4738241"/>
            <a:ext cx="1522413" cy="165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7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0DDEE-5CDC-5B54-8DE6-5A7A04BAB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547" y="377687"/>
            <a:ext cx="5938880" cy="1402537"/>
          </a:xfrm>
        </p:spPr>
        <p:txBody>
          <a:bodyPr anchor="ctr">
            <a:noAutofit/>
          </a:bodyPr>
          <a:lstStyle/>
          <a:p>
            <a:r>
              <a:rPr lang="nl-NL" sz="8800" dirty="0">
                <a:latin typeface="Franklin Gothic Book" panose="020B0503020102020204" pitchFamily="34" charset="0"/>
              </a:rPr>
              <a:t>HEH?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F8EF026-2B80-0ECB-45D7-AC3747E10B51}"/>
              </a:ext>
            </a:extLst>
          </p:cNvPr>
          <p:cNvSpPr txBox="1"/>
          <p:nvPr/>
        </p:nvSpPr>
        <p:spPr>
          <a:xfrm>
            <a:off x="702911" y="2157910"/>
            <a:ext cx="6097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5A408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nl-NL" sz="4000" b="0" i="0" u="none" strike="noStrike" kern="1200" cap="all" spc="0" normalizeH="0" baseline="0" noProof="0" dirty="0">
                <a:ln>
                  <a:noFill/>
                </a:ln>
                <a:solidFill>
                  <a:srgbClr val="FBD485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Wat werkt wel?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8B389EC-7554-71E8-ACD1-E5A93B24EF58}"/>
              </a:ext>
            </a:extLst>
          </p:cNvPr>
          <p:cNvSpPr txBox="1"/>
          <p:nvPr/>
        </p:nvSpPr>
        <p:spPr>
          <a:xfrm>
            <a:off x="807554" y="3429000"/>
            <a:ext cx="669602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Herkennen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Erkennen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000" dirty="0"/>
              <a:t>Ik zie je en ik ben 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000" dirty="0"/>
              <a:t>Lichaamsbewustzijn (rust versus beweging)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Herstellen</a:t>
            </a:r>
          </a:p>
        </p:txBody>
      </p:sp>
      <p:pic>
        <p:nvPicPr>
          <p:cNvPr id="1026" name="Picture 2" descr="Kleuters zien en erkennen">
            <a:extLst>
              <a:ext uri="{FF2B5EF4-FFF2-40B4-BE49-F238E27FC236}">
                <a16:creationId xmlns:a16="http://schemas.microsoft.com/office/drawing/2014/main" id="{D3E6ADEF-C762-0AE9-82F4-951A8005A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584" y="2684580"/>
            <a:ext cx="4412408" cy="312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6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9" name="Oval 1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30" name="Picture 1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2" name="Rectangle 1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6FDE21-97CE-A0D5-789D-00DF46F5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578" y="1402208"/>
            <a:ext cx="4458791" cy="25349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nl-NL" sz="4000" noProof="0" dirty="0"/>
              <a:t>Ingebrachte casuïstiek</a:t>
            </a:r>
            <a:br>
              <a:rPr lang="nl-NL" sz="4000" dirty="0"/>
            </a:br>
            <a:br>
              <a:rPr lang="nl-NL" sz="4000" dirty="0"/>
            </a:br>
            <a:r>
              <a:rPr lang="nl-NL" sz="4000" noProof="0" dirty="0"/>
              <a:t>Innerlijke Familie</a:t>
            </a:r>
          </a:p>
        </p:txBody>
      </p:sp>
      <p:pic>
        <p:nvPicPr>
          <p:cNvPr id="4" name="Tijdelijke aanduiding voor inhoud 3" descr="Afbeelding met speelgoed, beeldje, Babyspeelgoed, tekenfilm&#10;&#10;Door AI gegenereerde inhoud is mogelijk onjuist.">
            <a:extLst>
              <a:ext uri="{FF2B5EF4-FFF2-40B4-BE49-F238E27FC236}">
                <a16:creationId xmlns:a16="http://schemas.microsoft.com/office/drawing/2014/main" id="{FEB93698-D1FF-6FC0-1B23-89B8F3869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t="11863" r="2" b="4617"/>
          <a:stretch>
            <a:fillRect/>
          </a:stretch>
        </p:blipFill>
        <p:spPr>
          <a:xfrm>
            <a:off x="-1" y="10"/>
            <a:ext cx="755414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60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1">
            <a:extLst>
              <a:ext uri="{FF2B5EF4-FFF2-40B4-BE49-F238E27FC236}">
                <a16:creationId xmlns:a16="http://schemas.microsoft.com/office/drawing/2014/main" id="{FAF98897-6116-5891-722B-B4E7AD1CC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9" y="839326"/>
            <a:ext cx="4991961" cy="1477328"/>
          </a:xfrm>
        </p:spPr>
        <p:txBody>
          <a:bodyPr wrap="square" anchor="ctr">
            <a:normAutofit/>
          </a:bodyPr>
          <a:lstStyle/>
          <a:p>
            <a:pPr algn="ctr"/>
            <a:r>
              <a:rPr lang="nl-NL" sz="3200" dirty="0">
                <a:latin typeface="+mn-lt"/>
              </a:rPr>
              <a:t>Oefening</a:t>
            </a:r>
          </a:p>
        </p:txBody>
      </p:sp>
      <p:pic>
        <p:nvPicPr>
          <p:cNvPr id="11" name="Afbeelding 10" descr="Afbeelding met zoogdier&#10;&#10;Automatisch gegenereerde beschrijving">
            <a:extLst>
              <a:ext uri="{FF2B5EF4-FFF2-40B4-BE49-F238E27FC236}">
                <a16:creationId xmlns:a16="http://schemas.microsoft.com/office/drawing/2014/main" id="{15195D12-8423-4332-B6F7-BAA4B730B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r="21484" b="-1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9" name="Content Placeholder 37">
            <a:extLst>
              <a:ext uri="{FF2B5EF4-FFF2-40B4-BE49-F238E27FC236}">
                <a16:creationId xmlns:a16="http://schemas.microsoft.com/office/drawing/2014/main" id="{CBBFFC9D-72DC-EAF0-01AB-66AC275B2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901" y="2168064"/>
            <a:ext cx="5086842" cy="1612956"/>
          </a:xfrm>
        </p:spPr>
        <p:txBody>
          <a:bodyPr>
            <a:normAutofit/>
          </a:bodyPr>
          <a:lstStyle/>
          <a:p>
            <a:r>
              <a:rPr lang="nl-NL" sz="2400" dirty="0"/>
              <a:t>Hoofd-hart-buik oefening</a:t>
            </a:r>
          </a:p>
          <a:p>
            <a:r>
              <a:rPr lang="nl-NL" sz="2400" dirty="0"/>
              <a:t>Rust bij jouw innerlijke vrouw</a:t>
            </a:r>
          </a:p>
        </p:txBody>
      </p:sp>
    </p:spTree>
    <p:extLst>
      <p:ext uri="{BB962C8B-B14F-4D97-AF65-F5344CB8AC3E}">
        <p14:creationId xmlns:p14="http://schemas.microsoft.com/office/powerpoint/2010/main" val="263868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73">
            <a:extLst>
              <a:ext uri="{FF2B5EF4-FFF2-40B4-BE49-F238E27FC236}">
                <a16:creationId xmlns:a16="http://schemas.microsoft.com/office/drawing/2014/main" id="{9EB56FE1-6944-43D7-8440-1190DAED6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91" name="Picture 75">
            <a:extLst>
              <a:ext uri="{FF2B5EF4-FFF2-40B4-BE49-F238E27FC236}">
                <a16:creationId xmlns:a16="http://schemas.microsoft.com/office/drawing/2014/main" id="{6B89412C-5C0E-4547-8705-988BE3ED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92" name="Oval 77">
            <a:extLst>
              <a:ext uri="{FF2B5EF4-FFF2-40B4-BE49-F238E27FC236}">
                <a16:creationId xmlns:a16="http://schemas.microsoft.com/office/drawing/2014/main" id="{BDBE258A-7E75-4D51-B4CB-C95FB702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93" name="Picture 79">
            <a:extLst>
              <a:ext uri="{FF2B5EF4-FFF2-40B4-BE49-F238E27FC236}">
                <a16:creationId xmlns:a16="http://schemas.microsoft.com/office/drawing/2014/main" id="{8EEFF789-5B8D-402B-A041-F15E9276D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94" name="Picture 81">
            <a:extLst>
              <a:ext uri="{FF2B5EF4-FFF2-40B4-BE49-F238E27FC236}">
                <a16:creationId xmlns:a16="http://schemas.microsoft.com/office/drawing/2014/main" id="{BFD1ECE8-0DC1-4BED-8616-8EC623A91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95" name="Rectangle 83">
            <a:extLst>
              <a:ext uri="{FF2B5EF4-FFF2-40B4-BE49-F238E27FC236}">
                <a16:creationId xmlns:a16="http://schemas.microsoft.com/office/drawing/2014/main" id="{4630FC49-2A84-4315-BFDF-2CEF7B0BD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F3ACD9-5703-9550-006F-11EA4D7B2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nl-NL" sz="3000" noProof="0" dirty="0"/>
              <a:t>Dank voor jullie aandacht!</a:t>
            </a:r>
            <a:br>
              <a:rPr lang="nl-NL" sz="3000" noProof="0" dirty="0"/>
            </a:br>
            <a:br>
              <a:rPr lang="nl-NL" sz="3000" noProof="0" dirty="0"/>
            </a:br>
            <a:r>
              <a:rPr lang="nl-NL" sz="3000" noProof="0" dirty="0"/>
              <a:t>Zijn er nog vragen? </a:t>
            </a:r>
          </a:p>
        </p:txBody>
      </p:sp>
      <p:sp>
        <p:nvSpPr>
          <p:cNvPr id="96" name="Rectangle 85">
            <a:extLst>
              <a:ext uri="{FF2B5EF4-FFF2-40B4-BE49-F238E27FC236}">
                <a16:creationId xmlns:a16="http://schemas.microsoft.com/office/drawing/2014/main" id="{28C6E02A-E573-4EA7-825B-164BEA16E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31">
            <a:extLst>
              <a:ext uri="{FF2B5EF4-FFF2-40B4-BE49-F238E27FC236}">
                <a16:creationId xmlns:a16="http://schemas.microsoft.com/office/drawing/2014/main" id="{8D72B389-883E-4868-9712-4C914A30F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5">
            <a:extLst>
              <a:ext uri="{FF2B5EF4-FFF2-40B4-BE49-F238E27FC236}">
                <a16:creationId xmlns:a16="http://schemas.microsoft.com/office/drawing/2014/main" id="{C9D33B23-71E5-4AAE-B6A9-D59227014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nl-NL"/>
          </a:p>
        </p:txBody>
      </p:sp>
      <p:pic>
        <p:nvPicPr>
          <p:cNvPr id="7" name="Afbeelding 6" descr="Afbeelding met Graphics, logo, clipart, Lettertype&#10;&#10;Door AI gegenereerde inhoud is mogelijk onjuist.">
            <a:extLst>
              <a:ext uri="{FF2B5EF4-FFF2-40B4-BE49-F238E27FC236}">
                <a16:creationId xmlns:a16="http://schemas.microsoft.com/office/drawing/2014/main" id="{A5DB5E98-D739-FA75-C88A-475CD5C99C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015" y="256508"/>
            <a:ext cx="3038347" cy="2286356"/>
          </a:xfrm>
          <a:prstGeom prst="rect">
            <a:avLst/>
          </a:prstGeom>
          <a:effectLst/>
        </p:spPr>
      </p:pic>
      <p:pic>
        <p:nvPicPr>
          <p:cNvPr id="4" name="Afbeelding 3" descr="Afbeelding met vogel&#10;&#10;Door AI gegenereerde inhoud is mogelijk onjuist.">
            <a:extLst>
              <a:ext uri="{FF2B5EF4-FFF2-40B4-BE49-F238E27FC236}">
                <a16:creationId xmlns:a16="http://schemas.microsoft.com/office/drawing/2014/main" id="{1E9A7F60-C63D-9622-556F-436DAAC73C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8" y="2465360"/>
            <a:ext cx="6270662" cy="2445559"/>
          </a:xfrm>
          <a:prstGeom prst="rect">
            <a:avLst/>
          </a:prstGeom>
          <a:effectLst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85B7862-60FE-3862-5623-0E81AF1FA06D}"/>
              </a:ext>
            </a:extLst>
          </p:cNvPr>
          <p:cNvSpPr txBox="1"/>
          <p:nvPr/>
        </p:nvSpPr>
        <p:spPr>
          <a:xfrm>
            <a:off x="-234397" y="5085729"/>
            <a:ext cx="8167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annelies@kinderpraktijkuhuru.nl</a:t>
            </a:r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info@veerkrachtkindertherapie.com</a:t>
            </a:r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www.semko.nl/schoolbegeleiding/vurige-kinderen</a:t>
            </a:r>
          </a:p>
        </p:txBody>
      </p:sp>
    </p:spTree>
    <p:extLst>
      <p:ext uri="{BB962C8B-B14F-4D97-AF65-F5344CB8AC3E}">
        <p14:creationId xmlns:p14="http://schemas.microsoft.com/office/powerpoint/2010/main" val="17194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236AAA-92B8-7420-1613-AFE66E5C9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7671" y="1074593"/>
            <a:ext cx="4920797" cy="2514600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/>
              <a:t>Annelies Cornel</a:t>
            </a:r>
            <a:br>
              <a:rPr lang="en-US" sz="4000"/>
            </a:br>
            <a:r>
              <a:rPr lang="en-US" sz="4000"/>
              <a:t>&amp;</a:t>
            </a:r>
            <a:br>
              <a:rPr lang="en-US" sz="4000"/>
            </a:br>
            <a:r>
              <a:rPr lang="en-US" sz="4000"/>
              <a:t>Vera Donkerbroek</a:t>
            </a:r>
            <a:br>
              <a:rPr lang="en-US" sz="4000"/>
            </a:br>
            <a:endParaRPr lang="en-US" sz="4000" dirty="0"/>
          </a:p>
        </p:txBody>
      </p:sp>
      <p:sp>
        <p:nvSpPr>
          <p:cNvPr id="143" name="Rectangle 136">
            <a:extLst>
              <a:ext uri="{FF2B5EF4-FFF2-40B4-BE49-F238E27FC236}">
                <a16:creationId xmlns:a16="http://schemas.microsoft.com/office/drawing/2014/main" id="{0165AB46-94B4-4F32-9FA0-0A39C868A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4320057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vogel&#10;&#10;Door AI gegenereerde inhoud is mogelijk onjuist.">
            <a:extLst>
              <a:ext uri="{FF2B5EF4-FFF2-40B4-BE49-F238E27FC236}">
                <a16:creationId xmlns:a16="http://schemas.microsoft.com/office/drawing/2014/main" id="{53B14E4E-E283-3CD8-F9D5-C26DDB173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-2" b="-2"/>
          <a:stretch/>
        </p:blipFill>
        <p:spPr>
          <a:xfrm>
            <a:off x="636914" y="1182886"/>
            <a:ext cx="4320057" cy="1694308"/>
          </a:xfrm>
          <a:prstGeom prst="rect">
            <a:avLst/>
          </a:prstGeom>
          <a:effectLst/>
        </p:spPr>
      </p:pic>
      <p:pic>
        <p:nvPicPr>
          <p:cNvPr id="9" name="Afbeelding 8" descr="Afbeelding met Graphics, logo, clipart, Lettertype&#10;&#10;Door AI gegenereerde inhoud is mogelijk onjuist.">
            <a:extLst>
              <a:ext uri="{FF2B5EF4-FFF2-40B4-BE49-F238E27FC236}">
                <a16:creationId xmlns:a16="http://schemas.microsoft.com/office/drawing/2014/main" id="{6EC7F9E8-1C1A-A11B-FBDF-605E0F021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58" y="3420175"/>
            <a:ext cx="2839367" cy="2136624"/>
          </a:xfrm>
          <a:prstGeom prst="rect">
            <a:avLst/>
          </a:prstGeom>
          <a:effectLst/>
        </p:spPr>
      </p:pic>
      <p:pic>
        <p:nvPicPr>
          <p:cNvPr id="11" name="Afbeelding 10" descr="Afbeelding met persoon, hemel, Menselijk gezicht, kleding&#10;&#10;Door AI gegenereerde inhoud is mogelijk onjuist.">
            <a:extLst>
              <a:ext uri="{FF2B5EF4-FFF2-40B4-BE49-F238E27FC236}">
                <a16:creationId xmlns:a16="http://schemas.microsoft.com/office/drawing/2014/main" id="{6B93A74C-EA25-9CF1-AE50-13F0811B3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475" y="3589193"/>
            <a:ext cx="3039191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5284A9F-2D45-AA6B-1D75-E8AC14F84407}"/>
              </a:ext>
            </a:extLst>
          </p:cNvPr>
          <p:cNvSpPr txBox="1"/>
          <p:nvPr/>
        </p:nvSpPr>
        <p:spPr>
          <a:xfrm>
            <a:off x="7194710" y="763304"/>
            <a:ext cx="4710752" cy="1428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OEFENING </a:t>
            </a:r>
          </a:p>
        </p:txBody>
      </p:sp>
      <p:pic>
        <p:nvPicPr>
          <p:cNvPr id="3" name="Afbeelding 2" descr="Afbeelding met clipart, tekening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CE40F2A3-CFB0-2942-32FA-7B4A47B83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r="4641"/>
          <a:stretch/>
        </p:blipFill>
        <p:spPr>
          <a:xfrm>
            <a:off x="-1" y="10"/>
            <a:ext cx="6094407" cy="6857990"/>
          </a:xfrm>
          <a:prstGeom prst="rect">
            <a:avLst/>
          </a:prstGeom>
        </p:spPr>
      </p:pic>
      <p:pic>
        <p:nvPicPr>
          <p:cNvPr id="8" name="Afbeelding 7" descr="Afbeelding met ballon, Kinderkunst, Feestartikelen, tekenfilm&#10;&#10;Door AI gegenereerde inhoud is mogelijk onjuist.">
            <a:extLst>
              <a:ext uri="{FF2B5EF4-FFF2-40B4-BE49-F238E27FC236}">
                <a16:creationId xmlns:a16="http://schemas.microsoft.com/office/drawing/2014/main" id="{56AAB6A7-8C32-9A12-BEF2-8811A3BB7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710" y="2192054"/>
            <a:ext cx="3230887" cy="45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7748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6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0" name="Picture 28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1" name="Oval 30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42" name="Picture 32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3" name="Picture 34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4" name="Rectangle 36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CB3EDD-1CE7-7171-0AF8-8685402CC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2381" y="629266"/>
            <a:ext cx="4767471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rgbClr val="FFC000"/>
                </a:solidFill>
              </a:rPr>
              <a:t>Hooggevoelig</a:t>
            </a:r>
            <a:r>
              <a:rPr lang="en-US" sz="4200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5" name="Picture 4" descr="Onweersbui bliksem met een donker bewolkte lucht">
            <a:extLst>
              <a:ext uri="{FF2B5EF4-FFF2-40B4-BE49-F238E27FC236}">
                <a16:creationId xmlns:a16="http://schemas.microsoft.com/office/drawing/2014/main" id="{7BCF42C3-AF82-A87B-CF0F-20186DAFAD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6058" r="8831" b="-1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521F5019-CB8F-BD6A-F7B6-CBB88FC7A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2381" y="2438400"/>
            <a:ext cx="4767471" cy="380999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1 op de 5 </a:t>
            </a:r>
            <a:r>
              <a:rPr lang="en-US" dirty="0" err="1">
                <a:solidFill>
                  <a:schemeClr val="tx1"/>
                </a:solidFill>
              </a:rPr>
              <a:t>mensen</a:t>
            </a:r>
            <a:r>
              <a:rPr lang="en-US" dirty="0">
                <a:solidFill>
                  <a:schemeClr val="tx1"/>
                </a:solidFill>
              </a:rPr>
              <a:t>!!!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dirty="0" err="1">
                <a:solidFill>
                  <a:schemeClr val="tx1"/>
                </a:solidFill>
              </a:rPr>
              <a:t>Verteringsstelsel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koe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Externe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interne </a:t>
            </a:r>
            <a:r>
              <a:rPr lang="en-US" dirty="0" err="1">
                <a:solidFill>
                  <a:schemeClr val="tx1"/>
                </a:solidFill>
              </a:rPr>
              <a:t>prikkels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Wingdings 3" charset="2"/>
              <a:buChar char=""/>
            </a:pPr>
            <a:r>
              <a:rPr lang="en-US" dirty="0" err="1">
                <a:solidFill>
                  <a:schemeClr val="tx1"/>
                </a:solidFill>
              </a:rPr>
              <a:t>Overprikkeling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Emmertje</a:t>
            </a:r>
            <a:r>
              <a:rPr lang="en-US" dirty="0">
                <a:solidFill>
                  <a:schemeClr val="tx1"/>
                </a:solidFill>
              </a:rPr>
              <a:t> vol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Onderprikkeling: </a:t>
            </a:r>
            <a:r>
              <a:rPr lang="en-US" dirty="0" err="1">
                <a:solidFill>
                  <a:schemeClr val="tx1"/>
                </a:solidFill>
              </a:rPr>
              <a:t>haakt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af</a:t>
            </a:r>
            <a:r>
              <a:rPr lang="en-US" dirty="0">
                <a:solidFill>
                  <a:schemeClr val="tx1"/>
                </a:solidFill>
              </a:rPr>
              <a:t> of </a:t>
            </a:r>
            <a:r>
              <a:rPr lang="en-US" dirty="0" err="1">
                <a:solidFill>
                  <a:schemeClr val="tx1"/>
                </a:solidFill>
              </a:rPr>
              <a:t>gaat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verzet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4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4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0" name="Picture 26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1" name="Oval 28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42" name="Picture 30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3" name="Picture 32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4" name="Rectangle 34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C457C2-1EE9-DC05-3014-498D69AC1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2834" y="1027699"/>
            <a:ext cx="4767471" cy="164198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0" dirty="0"/>
              <a:t>VURIG KIND</a:t>
            </a:r>
          </a:p>
        </p:txBody>
      </p:sp>
      <p:pic>
        <p:nvPicPr>
          <p:cNvPr id="5" name="Afbeelding 4" descr="Afbeelding met Menselijk gezicht, persoon, vuur, warmte&#10;&#10;Door AI gegenereerde inhoud is mogelijk onjuist.">
            <a:extLst>
              <a:ext uri="{FF2B5EF4-FFF2-40B4-BE49-F238E27FC236}">
                <a16:creationId xmlns:a16="http://schemas.microsoft.com/office/drawing/2014/main" id="{27EAFD89-FC76-6C10-90D9-312648FBF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7" r="49277" b="-1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A75C52B3-A60A-7466-8BED-4B3077185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2381" y="2888226"/>
            <a:ext cx="5507539" cy="259080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Wingdings 3" charset="2"/>
              <a:buChar char=""/>
            </a:pPr>
            <a:r>
              <a:rPr lang="nl-NL" noProof="0" dirty="0">
                <a:solidFill>
                  <a:schemeClr val="tx1"/>
                </a:solidFill>
              </a:rPr>
              <a:t>Hooggevoelig &amp; sterke wil</a:t>
            </a:r>
          </a:p>
          <a:p>
            <a:pPr marL="342900" indent="-342900">
              <a:buFont typeface="Wingdings 3" charset="2"/>
              <a:buChar char=""/>
            </a:pPr>
            <a:r>
              <a:rPr lang="nl-NL" noProof="0" dirty="0">
                <a:solidFill>
                  <a:schemeClr val="tx1"/>
                </a:solidFill>
              </a:rPr>
              <a:t>Twee groepen: casusvoorbeeld</a:t>
            </a:r>
          </a:p>
          <a:p>
            <a:pPr marL="342900" indent="-342900">
              <a:buFont typeface="Wingdings 3" charset="2"/>
              <a:buChar char=""/>
            </a:pPr>
            <a:r>
              <a:rPr lang="nl-NL" noProof="0" dirty="0">
                <a:solidFill>
                  <a:schemeClr val="tx1"/>
                </a:solidFill>
              </a:rPr>
              <a:t>Herken je dit? </a:t>
            </a:r>
          </a:p>
          <a:p>
            <a:pPr marL="342900" indent="-342900">
              <a:buFont typeface="Wingdings 3" charset="2"/>
              <a:buChar char=""/>
            </a:pPr>
            <a:r>
              <a:rPr lang="nl-NL" noProof="0" dirty="0">
                <a:solidFill>
                  <a:schemeClr val="tx1"/>
                </a:solidFill>
              </a:rPr>
              <a:t>Welk gedrag zie je? Wat valt op?</a:t>
            </a:r>
          </a:p>
        </p:txBody>
      </p:sp>
    </p:spTree>
    <p:extLst>
      <p:ext uri="{BB962C8B-B14F-4D97-AF65-F5344CB8AC3E}">
        <p14:creationId xmlns:p14="http://schemas.microsoft.com/office/powerpoint/2010/main" val="131506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D3153163-FF2D-F272-D638-6654D1BD3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"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13C36-2961-719B-5537-95AF240D1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nl-NL" dirty="0"/>
              <a:t>Interactie leerkracht - kind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E6C7FC-0CB2-5298-96A0-F4AD83EBD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645921"/>
            <a:ext cx="5603279" cy="4561049"/>
          </a:xfrm>
        </p:spPr>
        <p:txBody>
          <a:bodyPr>
            <a:normAutofit/>
          </a:bodyPr>
          <a:lstStyle/>
          <a:p>
            <a:r>
              <a:rPr lang="nl-NL" dirty="0"/>
              <a:t>Neem een vurig kind in gedachten die de schaduwkanten laat zien in de klas, en waarbij jij je gefrustreerd/ machteloos/ wanhopig/ boos voelde. </a:t>
            </a:r>
          </a:p>
          <a:p>
            <a:r>
              <a:rPr lang="nl-NL" dirty="0"/>
              <a:t>Sta eens stil bij jouw emoties op dat moment. Hoe voelde jij je? Wat gebeurde er in jouw lijf?</a:t>
            </a:r>
          </a:p>
          <a:p>
            <a:r>
              <a:rPr lang="nl-NL" dirty="0"/>
              <a:t>Kijk vervolgens naar het kind. Hoe reageert het op jou? Welk gedrag laat het kind zien? </a:t>
            </a:r>
          </a:p>
          <a:p>
            <a:r>
              <a:rPr lang="nl-NL" dirty="0"/>
              <a:t>Hoe loopt dit af?</a:t>
            </a:r>
          </a:p>
        </p:txBody>
      </p:sp>
      <p:pic>
        <p:nvPicPr>
          <p:cNvPr id="2050" name="Picture 2" descr="Boze UvA-studenten ontkomen nipt aan schorsing - Advalvas">
            <a:extLst>
              <a:ext uri="{FF2B5EF4-FFF2-40B4-BE49-F238E27FC236}">
                <a16:creationId xmlns:a16="http://schemas.microsoft.com/office/drawing/2014/main" id="{B19AE791-5588-81C8-283B-AC9F7844E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9530" y="2251101"/>
            <a:ext cx="4907859" cy="36620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60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D7D2FAAF-3511-0A43-4547-4B704F856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9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0AEBC-2C73-4212-2028-528582215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Verwerken</a:t>
            </a:r>
            <a:br>
              <a:rPr lang="nl-NL" dirty="0"/>
            </a:br>
            <a:r>
              <a:rPr lang="nl-NL" sz="2800" dirty="0"/>
              <a:t>Korte pauze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Afbeelding met hemel, buitenshuis, persoon, wolk&#10;&#10;Door AI gegenereerde inhoud is mogelijk onjuist.">
            <a:extLst>
              <a:ext uri="{FF2B5EF4-FFF2-40B4-BE49-F238E27FC236}">
                <a16:creationId xmlns:a16="http://schemas.microsoft.com/office/drawing/2014/main" id="{F154A7EA-7013-852B-97F6-E101AC5A1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610" y="2052638"/>
            <a:ext cx="7486555" cy="4195762"/>
          </a:xfrm>
        </p:spPr>
      </p:pic>
    </p:spTree>
    <p:extLst>
      <p:ext uri="{BB962C8B-B14F-4D97-AF65-F5344CB8AC3E}">
        <p14:creationId xmlns:p14="http://schemas.microsoft.com/office/powerpoint/2010/main" val="13889895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240</Words>
  <Application>Microsoft Office PowerPoint</Application>
  <PresentationFormat>Breedbeeld</PresentationFormat>
  <Paragraphs>45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Franklin Gothic Book</vt:lpstr>
      <vt:lpstr>Wingdings 3</vt:lpstr>
      <vt:lpstr>Ion</vt:lpstr>
      <vt:lpstr>HET VURIGE KIND</vt:lpstr>
      <vt:lpstr>Annelies Cornel &amp; Vera Donkerbroek </vt:lpstr>
      <vt:lpstr>PowerPoint-presentatie</vt:lpstr>
      <vt:lpstr>Hooggevoelig </vt:lpstr>
      <vt:lpstr>VURIG KIND</vt:lpstr>
      <vt:lpstr>PowerPoint-presentatie</vt:lpstr>
      <vt:lpstr>Interactie leerkracht - kind</vt:lpstr>
      <vt:lpstr>PowerPoint-presentatie</vt:lpstr>
      <vt:lpstr>Verwerken Korte pauze </vt:lpstr>
      <vt:lpstr>Stress </vt:lpstr>
      <vt:lpstr>DE INNERLIJKE FAMILIE</vt:lpstr>
      <vt:lpstr>HEH?</vt:lpstr>
      <vt:lpstr>Ingebrachte casuïstiek  Innerlijke Familie</vt:lpstr>
      <vt:lpstr>Oefening</vt:lpstr>
      <vt:lpstr>Dank voor jullie aandacht!  Zijn er nog vragen?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Omgaan met faalangst</dc:title>
  <dc:creator>Vera Donkerbroek</dc:creator>
  <cp:lastModifiedBy>Vera Donkerbroek</cp:lastModifiedBy>
  <cp:revision>72</cp:revision>
  <dcterms:created xsi:type="dcterms:W3CDTF">2023-01-22T12:30:15Z</dcterms:created>
  <dcterms:modified xsi:type="dcterms:W3CDTF">2025-05-21T07:07:48Z</dcterms:modified>
</cp:coreProperties>
</file>